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5" name="Steven Roberts"/>
  <p:cmAuthor clrIdx="1" id="1" initials="" lastIdx="2" name="Jake Hear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4">
    <p:pos x="6000" y="0"/>
    <p:text>needs big sight labels</p:text>
  </p:cm>
  <p:cm authorId="0" idx="5">
    <p:pos x="6000" y="100"/>
    <p:text>use figures from paper - with stats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>
    <p:pos x="6000" y="0"/>
    <p:text>need big site lables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this is counterintuitive? warrants another slide / comment or maybe not statiscally different??</p:text>
  </p:cm>
  <p:cm authorId="1" idx="1">
    <p:pos x="6000" y="100"/>
    <p:text>Not statistically different due to sample size.</p:text>
  </p:cm>
  <p:cm authorId="0" idx="2">
    <p:pos x="6000" y="200"/>
    <p:text>so there is not fastest slowest - also you dot know sample size would necessarily change resutls</p:text>
  </p:cm>
  <p:cm authorId="1" idx="2">
    <p:pos x="6000" y="300"/>
    <p:text>Changed fastest and slowest to higher/lower initial mortality. I haven't run a Kaplan meier on this data yet and assumed the sample size was too small to show statistical differences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into two slides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into two slides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Relationship Id="rId5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02.jpg"/><Relationship Id="rId5" Type="http://schemas.openxmlformats.org/officeDocument/2006/relationships/image" Target="../media/image04.jpg"/><Relationship Id="rId6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02.jpg"/><Relationship Id="rId5" Type="http://schemas.openxmlformats.org/officeDocument/2006/relationships/image" Target="../media/image00.jpg"/><Relationship Id="rId6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Relationship Id="rId4" Type="http://schemas.openxmlformats.org/officeDocument/2006/relationships/image" Target="../media/image11.jpg"/><Relationship Id="rId5" Type="http://schemas.openxmlformats.org/officeDocument/2006/relationships/image" Target="../media/image09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Committee Meeting: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June 8, 2015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Jake Heare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Committee: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Steven Roberts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Bonnie J. Becker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Kerry Naish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Hypotheses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35700" y="1110775"/>
            <a:ext cx="7807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The </a:t>
            </a:r>
            <a:r>
              <a:rPr lang="en" sz="1800">
                <a:solidFill>
                  <a:srgbClr val="6D9EEB"/>
                </a:solidFill>
              </a:rPr>
              <a:t>Dabob </a:t>
            </a:r>
            <a:r>
              <a:rPr lang="en" sz="1800">
                <a:solidFill>
                  <a:srgbClr val="000000"/>
                </a:solidFill>
              </a:rPr>
              <a:t>population</a:t>
            </a:r>
            <a:r>
              <a:rPr lang="en" sz="1800"/>
              <a:t> appears to be more stress resilient thus we expect: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Dabob to respond faster to stress with initial expression of stress resilience genes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To have reduced expression of genes related to energy going to growth and reproduction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The </a:t>
            </a:r>
            <a:r>
              <a:rPr lang="en" sz="1800">
                <a:solidFill>
                  <a:srgbClr val="FF9900"/>
                </a:solidFill>
              </a:rPr>
              <a:t>Oyster Bay</a:t>
            </a:r>
            <a:r>
              <a:rPr lang="en" sz="1800"/>
              <a:t> and </a:t>
            </a:r>
            <a:r>
              <a:rPr lang="en" sz="1800">
                <a:solidFill>
                  <a:srgbClr val="9900FF"/>
                </a:solidFill>
              </a:rPr>
              <a:t>Fidalgo</a:t>
            </a:r>
            <a:r>
              <a:rPr lang="en" sz="1800"/>
              <a:t> populations appear to be less resilient so we expect: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Slower response to stress with low initial expression but higher expression at 24 hour mark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Higher expression of growth and reproduction genes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Physiological differences?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Lab Experiment and Gene Expression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532275" y="1114825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Animals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Collected from Manchester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Held at 8 C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Fed Daily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Weekly water changes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Thermal Stress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1 Hour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38 C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Mechanical Stress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5 minutes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1000 RPM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4813498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Sampling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1 hr post stressor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24 hr post stressor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control collected 24 hr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Mortality monitoring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Checked once daily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Two weeks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Fed Daily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Experiment:  Mortality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200150"/>
            <a:ext cx="40985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Mechanical Stress 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No Mortalities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Heat Stress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All populations reach zero on Day 7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Targets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35125" y="1261275"/>
            <a:ext cx="8439899" cy="367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1C232"/>
                </a:solidFill>
              </a:rPr>
              <a:t>Toll-like receptor 2 type-1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TNF receptor-associated factor 3 (EC 6.3.2.-)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1C232"/>
                </a:solidFill>
              </a:rPr>
              <a:t>Peptidoglycan recognition protein 1 (Peptidoglycan recognition protein short) (PGRP-S)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74EA7"/>
                </a:solidFill>
              </a:rPr>
              <a:t>Histone-arginine methyltransferase CARM1 (EC 2.1.1.-)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AA84F"/>
                </a:solidFill>
              </a:rPr>
              <a:t>Bone morphogenetic protein 2 (BMP-2) (Bone morphogenetic protein 2A) (BMP-2A)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Heat shock protein beta-11 (Hspb11) (Placental protein 25) (PP25)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FA8DC"/>
                </a:solidFill>
              </a:rPr>
              <a:t>Prostaglandin E2 receptor EP4 subtype (PGE receptor EP4 subtype)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AA84F"/>
                </a:solidFill>
              </a:rPr>
              <a:t>(Gamma-aminobutyric acid type B receptor subunit 1 (GABA-B receptor 1) (GABA-B-R1) (GABA-BR1) (GABABR1) (Gb1)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AA84F"/>
                </a:solidFill>
              </a:rPr>
              <a:t>Growth factor receptor-bound protein 2 (Adapter protein GRB2)</a:t>
            </a: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74EA7"/>
                </a:solidFill>
              </a:rPr>
              <a:t>Histone H3.3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74EA7"/>
                </a:solidFill>
              </a:rPr>
              <a:t>Histone H2A.V (H2A.F/Z) (Fragment)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74EA7"/>
                </a:solidFill>
              </a:rPr>
              <a:t>Histone H2A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6AA84F"/>
                </a:solidFill>
              </a:rPr>
              <a:t>Inhibitor of growth protein 4 (p29ING4)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Heat Shock Protein 70kDa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05973"/>
            <a:ext cx="8229600" cy="116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Expression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550" y="3541625"/>
            <a:ext cx="2666100" cy="160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41623"/>
            <a:ext cx="2666100" cy="160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9275" y="3541625"/>
            <a:ext cx="2666100" cy="160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9275" y="-13862"/>
            <a:ext cx="2666100" cy="160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8725" y="1653950"/>
            <a:ext cx="2666100" cy="160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588025"/>
            <a:ext cx="2666100" cy="160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9275" y="1588025"/>
            <a:ext cx="2666100" cy="160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Timeline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June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qPCR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PCR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Analyze Results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June 22nd - 26th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Revise Chapter 1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June 9 - 12th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July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Write Chapter 2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Complete Thesis Draft</a:t>
            </a:r>
          </a:p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August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Draft to Committee August 1st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Defend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Aug 17th - 20th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sz="1800"/>
              <a:t>Turn Thesis and Approval form in Aug 21</a:t>
            </a:r>
            <a:br>
              <a:rPr lang="en"/>
            </a:b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Population structure and adaptation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of </a:t>
            </a:r>
            <a:r>
              <a:rPr i="1" lang="en" sz="3000"/>
              <a:t>Ostrea lurida</a:t>
            </a:r>
            <a:r>
              <a:rPr lang="en" sz="3000"/>
              <a:t> in Puget Sound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Jake Heare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 Basics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0150"/>
            <a:ext cx="4647600" cy="394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Reciprocal Transplant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Collected 2012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Larvae June 2013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Outplant August 2013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Monitored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3 Oyster Groups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4 Sites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 Year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900" y="0"/>
            <a:ext cx="40391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667775" y="283400"/>
            <a:ext cx="21395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Fidalgo Bay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7190975" y="2160825"/>
            <a:ext cx="1912800" cy="22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Dabob Bay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822575" y="3223587"/>
            <a:ext cx="1913699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Manchester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822575" y="4335875"/>
            <a:ext cx="1842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Oyster Bay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875" y="2663025"/>
            <a:ext cx="5145125" cy="24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100" y="0"/>
            <a:ext cx="5104900" cy="270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0391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086075" y="2160825"/>
            <a:ext cx="1912800" cy="22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Dabob Bay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717675" y="3223587"/>
            <a:ext cx="1913699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Manchester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717675" y="4335875"/>
            <a:ext cx="1842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Oyster Bay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62875" y="283400"/>
            <a:ext cx="21395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Fidalgo Bay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85775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Shape 87"/>
          <p:cNvCxnSpPr/>
          <p:nvPr/>
        </p:nvCxnSpPr>
        <p:spPr>
          <a:xfrm rot="10800000">
            <a:off x="2581724" y="3204062"/>
            <a:ext cx="961800" cy="3668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8" name="Shape 88"/>
          <p:cNvCxnSpPr>
            <a:stCxn id="89" idx="1"/>
          </p:cNvCxnSpPr>
          <p:nvPr/>
        </p:nvCxnSpPr>
        <p:spPr>
          <a:xfrm rot="10800000">
            <a:off x="2474925" y="575174"/>
            <a:ext cx="1068600" cy="42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0" name="Shape 90"/>
          <p:cNvSpPr txBox="1"/>
          <p:nvPr/>
        </p:nvSpPr>
        <p:spPr>
          <a:xfrm>
            <a:off x="3651075" y="2173800"/>
            <a:ext cx="53649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Aug         Oct        Dec       Feb        Apr       June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749975" y="4787575"/>
            <a:ext cx="53649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Aug         Oct        Dec       Feb        Apr       June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543525" y="-40125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543525" y="2527562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93" name="Shape 93"/>
          <p:cNvSpPr/>
          <p:nvPr/>
        </p:nvSpPr>
        <p:spPr>
          <a:xfrm>
            <a:off x="4066650" y="1036725"/>
            <a:ext cx="1872900" cy="111029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5775" y="0"/>
            <a:ext cx="5558225" cy="25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5775" y="2527575"/>
            <a:ext cx="5558225" cy="26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42125" y="451125"/>
            <a:ext cx="21395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Fidalgo Bay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524725" y="3208162"/>
            <a:ext cx="1913699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Manchester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524725" y="4320450"/>
            <a:ext cx="1842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Oyster Bay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893125" y="2145400"/>
            <a:ext cx="1912800" cy="22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Dabob Bay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225" y="0"/>
            <a:ext cx="35857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6722000" y="4742100"/>
            <a:ext cx="1110299" cy="401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62350" y="46830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Mortality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5511375" y="3511475"/>
            <a:ext cx="1357800" cy="90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8" name="Shape 108"/>
          <p:cNvCxnSpPr/>
          <p:nvPr/>
        </p:nvCxnSpPr>
        <p:spPr>
          <a:xfrm>
            <a:off x="5558225" y="936800"/>
            <a:ext cx="1765799" cy="1347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9" name="Shape 109"/>
          <p:cNvSpPr txBox="1"/>
          <p:nvPr/>
        </p:nvSpPr>
        <p:spPr>
          <a:xfrm>
            <a:off x="103325" y="2212575"/>
            <a:ext cx="40974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Aug             Oct            Dec             Feb            Apr     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4801200"/>
            <a:ext cx="55113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Aug         Oct        Dec       Feb        Apr       June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-100350" y="-40125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-129925" y="2613962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13" name="Shape 113"/>
          <p:cNvSpPr/>
          <p:nvPr/>
        </p:nvSpPr>
        <p:spPr>
          <a:xfrm>
            <a:off x="468200" y="1001950"/>
            <a:ext cx="1872900" cy="111029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558225" cy="2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569675"/>
            <a:ext cx="5558225" cy="26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6020750" y="452875"/>
            <a:ext cx="21395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Fidalgo Bay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103350" y="3209912"/>
            <a:ext cx="1913699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Manchester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471750" y="2147150"/>
            <a:ext cx="1912800" cy="22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Dabob Bay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103350" y="4322200"/>
            <a:ext cx="1842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Oyster Bay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687" y="0"/>
            <a:ext cx="233886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4046600" y="4742100"/>
            <a:ext cx="1110299" cy="401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86950" y="46239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Growth</a:t>
            </a:r>
          </a:p>
        </p:txBody>
      </p:sp>
      <p:cxnSp>
        <p:nvCxnSpPr>
          <p:cNvPr id="127" name="Shape 127"/>
          <p:cNvCxnSpPr/>
          <p:nvPr/>
        </p:nvCxnSpPr>
        <p:spPr>
          <a:xfrm>
            <a:off x="2839225" y="3858025"/>
            <a:ext cx="1367700" cy="7169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8" name="Shape 128"/>
          <p:cNvSpPr/>
          <p:nvPr/>
        </p:nvSpPr>
        <p:spPr>
          <a:xfrm>
            <a:off x="609600" y="430600"/>
            <a:ext cx="768299" cy="534600"/>
          </a:xfrm>
          <a:prstGeom prst="rect">
            <a:avLst/>
          </a:prstGeom>
          <a:solidFill>
            <a:srgbClr val="00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09600" y="1116950"/>
            <a:ext cx="768299" cy="534600"/>
          </a:xfrm>
          <a:prstGeom prst="rect">
            <a:avLst/>
          </a:prstGeom>
          <a:solidFill>
            <a:srgbClr val="99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609600" y="1803287"/>
            <a:ext cx="768299" cy="5346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1544875" y="442575"/>
            <a:ext cx="1010400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1558375" y="1143937"/>
            <a:ext cx="1010400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Fidalgo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544875" y="1845300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Oyster Bay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206875" y="3234600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Manchester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302875" y="528087"/>
            <a:ext cx="1010400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Fidalgo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3726350" y="3988350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Oyster Bay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0" y="0"/>
            <a:ext cx="2964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Outplanted Populations</a:t>
            </a:r>
          </a:p>
        </p:txBody>
      </p:sp>
      <p:cxnSp>
        <p:nvCxnSpPr>
          <p:cNvPr id="138" name="Shape 138"/>
          <p:cNvCxnSpPr/>
          <p:nvPr/>
        </p:nvCxnSpPr>
        <p:spPr>
          <a:xfrm rot="10800000">
            <a:off x="7491550" y="1461400"/>
            <a:ext cx="325799" cy="5594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9" name="Shape 139"/>
          <p:cNvCxnSpPr/>
          <p:nvPr/>
        </p:nvCxnSpPr>
        <p:spPr>
          <a:xfrm rot="10800000">
            <a:off x="7475949" y="4182724"/>
            <a:ext cx="357000" cy="46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0" name="Shape 140"/>
          <p:cNvSpPr txBox="1"/>
          <p:nvPr/>
        </p:nvSpPr>
        <p:spPr>
          <a:xfrm>
            <a:off x="7690975" y="1932900"/>
            <a:ext cx="860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7775600" y="4541525"/>
            <a:ext cx="860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</a:t>
            </a:r>
          </a:p>
        </p:txBody>
      </p:sp>
      <p:cxnSp>
        <p:nvCxnSpPr>
          <p:cNvPr id="142" name="Shape 142"/>
          <p:cNvCxnSpPr/>
          <p:nvPr/>
        </p:nvCxnSpPr>
        <p:spPr>
          <a:xfrm flipH="1" rot="10800000">
            <a:off x="1194150" y="3621550"/>
            <a:ext cx="258900" cy="7040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3" name="Shape 143"/>
          <p:cNvSpPr txBox="1"/>
          <p:nvPr/>
        </p:nvSpPr>
        <p:spPr>
          <a:xfrm>
            <a:off x="801650" y="4258325"/>
            <a:ext cx="901799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Fidalgo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617925" y="2065650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 Bay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0550" y="0"/>
            <a:ext cx="3343448" cy="264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Shape 146"/>
          <p:cNvCxnSpPr>
            <a:stCxn id="145" idx="1"/>
          </p:cNvCxnSpPr>
          <p:nvPr/>
        </p:nvCxnSpPr>
        <p:spPr>
          <a:xfrm rot="10800000">
            <a:off x="5042750" y="833112"/>
            <a:ext cx="757800" cy="489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0550" y="2644825"/>
            <a:ext cx="3325224" cy="249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>
            <a:stCxn id="147" idx="1"/>
          </p:cNvCxnSpPr>
          <p:nvPr/>
        </p:nvCxnSpPr>
        <p:spPr>
          <a:xfrm rot="10800000">
            <a:off x="5129150" y="3278862"/>
            <a:ext cx="671400" cy="615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50" y="2558250"/>
            <a:ext cx="3451848" cy="258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850" y="0"/>
            <a:ext cx="27223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3773950" y="4742100"/>
            <a:ext cx="1724099" cy="401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521187" y="46239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Reproduction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cxnSp>
        <p:nvCxnSpPr>
          <p:cNvPr id="157" name="Shape 157"/>
          <p:cNvCxnSpPr/>
          <p:nvPr/>
        </p:nvCxnSpPr>
        <p:spPr>
          <a:xfrm rot="10800000">
            <a:off x="5404399" y="574975"/>
            <a:ext cx="842700" cy="6623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8" name="Shape 158"/>
          <p:cNvCxnSpPr/>
          <p:nvPr/>
        </p:nvCxnSpPr>
        <p:spPr>
          <a:xfrm rot="10800000">
            <a:off x="5390899" y="3324100"/>
            <a:ext cx="923100" cy="6488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9" name="Shape 159"/>
          <p:cNvCxnSpPr/>
          <p:nvPr/>
        </p:nvCxnSpPr>
        <p:spPr>
          <a:xfrm>
            <a:off x="2739025" y="4526075"/>
            <a:ext cx="1467599" cy="4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0" name="Shape 160"/>
          <p:cNvSpPr/>
          <p:nvPr/>
        </p:nvSpPr>
        <p:spPr>
          <a:xfrm>
            <a:off x="609600" y="430600"/>
            <a:ext cx="768299" cy="534600"/>
          </a:xfrm>
          <a:prstGeom prst="rect">
            <a:avLst/>
          </a:prstGeom>
          <a:solidFill>
            <a:srgbClr val="00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09600" y="1116950"/>
            <a:ext cx="768299" cy="534600"/>
          </a:xfrm>
          <a:prstGeom prst="rect">
            <a:avLst/>
          </a:prstGeom>
          <a:solidFill>
            <a:srgbClr val="99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09600" y="1803287"/>
            <a:ext cx="768299" cy="5346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1544875" y="442575"/>
            <a:ext cx="1010400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1558375" y="1143937"/>
            <a:ext cx="1010400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Fidalgo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1544875" y="1845300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Oyster Bay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4206875" y="3234600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Manchester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4302875" y="528087"/>
            <a:ext cx="1010400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Fidalgo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50625" y="4082662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Oyster Bay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58450" y="0"/>
            <a:ext cx="3092099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Outplanted Populations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809800" y="2152225"/>
            <a:ext cx="12023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 Bay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150" y="0"/>
            <a:ext cx="3210850" cy="24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3150" y="2644825"/>
            <a:ext cx="3210850" cy="24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44825"/>
            <a:ext cx="3210849" cy="24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773725" y="1178950"/>
            <a:ext cx="4463400" cy="3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3C78D8"/>
              </a:buClr>
              <a:buSzPct val="100000"/>
              <a:buChar char="●"/>
            </a:pPr>
            <a:r>
              <a:rPr lang="en" sz="1800">
                <a:solidFill>
                  <a:srgbClr val="3C78D8"/>
                </a:solidFill>
              </a:rPr>
              <a:t>Dabob oysters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Exhibit high stress resilience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Tradeoffs of limited growth/reproduction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  <a:buChar char="●"/>
            </a:pPr>
            <a:r>
              <a:rPr lang="en" sz="1800">
                <a:solidFill>
                  <a:srgbClr val="E69138"/>
                </a:solidFill>
              </a:rPr>
              <a:t>Oyster Bay oysters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Exhibit high reproductive effort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Tradeoffs of limited stress resilience</a:t>
            </a:r>
          </a:p>
          <a:p>
            <a:pPr indent="-342900" lvl="0" marL="457200" rtl="0">
              <a:spcBef>
                <a:spcPts val="0"/>
              </a:spcBef>
              <a:buClr>
                <a:srgbClr val="9900FF"/>
              </a:buClr>
              <a:buSzPct val="100000"/>
              <a:buChar char="●"/>
            </a:pPr>
            <a:r>
              <a:rPr lang="en" sz="1800">
                <a:solidFill>
                  <a:srgbClr val="9900FF"/>
                </a:solidFill>
              </a:rPr>
              <a:t>Fidalgo Bay oysters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Exhibit low stress resilience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Tradeoffs for growth/reproduction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28725" y="1063375"/>
            <a:ext cx="4712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Mortality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3C78D8"/>
                </a:solidFill>
              </a:rPr>
              <a:t>Dabob</a:t>
            </a:r>
            <a:r>
              <a:rPr lang="en" sz="2000"/>
              <a:t> Best Survival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9900FF"/>
                </a:solidFill>
              </a:rPr>
              <a:t>Fidalgo</a:t>
            </a:r>
            <a:r>
              <a:rPr lang="en" sz="2000"/>
              <a:t> High Mortality in Dabob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Growth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3C78D8"/>
                </a:solidFill>
              </a:rPr>
              <a:t>Dabob</a:t>
            </a:r>
            <a:r>
              <a:rPr lang="en" sz="2000"/>
              <a:t> Smallest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Reproduction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E69138"/>
                </a:solidFill>
              </a:rPr>
              <a:t>Oyster Bay</a:t>
            </a:r>
            <a:r>
              <a:rPr lang="en" sz="2000"/>
              <a:t> Most Active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3D85C6"/>
                </a:solidFill>
              </a:rPr>
              <a:t>Dabob</a:t>
            </a:r>
            <a:r>
              <a:rPr lang="en" sz="2000"/>
              <a:t> Least Active</a:t>
            </a:r>
          </a:p>
          <a:p>
            <a:pPr indent="-355600" lvl="0" marL="457200" rtl="0">
              <a:spcBef>
                <a:spcPts val="480"/>
              </a:spcBef>
              <a:buSzPct val="100000"/>
              <a:buNone/>
            </a:pPr>
            <a:r>
              <a:t/>
            </a:r>
            <a:endParaRPr sz="2000"/>
          </a:p>
          <a:p>
            <a:pPr indent="-355600" lvl="1" marL="914400" rtl="0">
              <a:spcBef>
                <a:spcPts val="0"/>
              </a:spcBef>
              <a:buSzPct val="100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